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0" r:id="rId3"/>
    <p:sldId id="261" r:id="rId4"/>
    <p:sldId id="262" r:id="rId5"/>
    <p:sldId id="333" r:id="rId6"/>
    <p:sldId id="257" r:id="rId7"/>
    <p:sldId id="296" r:id="rId8"/>
    <p:sldId id="334" r:id="rId9"/>
    <p:sldId id="326" r:id="rId10"/>
    <p:sldId id="327" r:id="rId11"/>
    <p:sldId id="328" r:id="rId12"/>
    <p:sldId id="329" r:id="rId13"/>
    <p:sldId id="314" r:id="rId14"/>
    <p:sldId id="315" r:id="rId15"/>
    <p:sldId id="325" r:id="rId16"/>
    <p:sldId id="305" r:id="rId17"/>
    <p:sldId id="310" r:id="rId18"/>
    <p:sldId id="319" r:id="rId19"/>
    <p:sldId id="320" r:id="rId20"/>
    <p:sldId id="321" r:id="rId21"/>
    <p:sldId id="322" r:id="rId22"/>
    <p:sldId id="335" r:id="rId23"/>
    <p:sldId id="282" r:id="rId24"/>
    <p:sldId id="280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3RZyPIH7P8teY0fOVuNig==" hashData="hwsdmQppg4/WfPLEsXdIXexsG7Q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>
        <p:scale>
          <a:sx n="36" d="100"/>
          <a:sy n="36" d="100"/>
        </p:scale>
        <p:origin x="-2532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0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1219200" y="3515104"/>
              <a:ext cx="69947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Mission </a:t>
              </a: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Partners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1. </a:t>
              </a:r>
              <a:r>
                <a:rPr lang="en-US" sz="7200" spc="-500" dirty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8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1: An Overview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400" y="1671935"/>
            <a:ext cx="7620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Have the most at stake – beneficiaries, clients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Efforts ensure host government can meet the needs of its people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Promotion of national and local ownership is a success factor</a:t>
            </a:r>
          </a:p>
        </p:txBody>
      </p:sp>
      <p:sp>
        <p:nvSpPr>
          <p:cNvPr id="2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1076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Why “Key Partners”?</a:t>
            </a:r>
          </a:p>
        </p:txBody>
      </p:sp>
    </p:spTree>
    <p:extLst>
      <p:ext uri="{BB962C8B-B14F-4D97-AF65-F5344CB8AC3E}">
        <p14:creationId xmlns:p14="http://schemas.microsoft.com/office/powerpoint/2010/main" val="895580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400" y="1671935"/>
            <a:ext cx="76200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Most important non-UN actor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Interactions on many levels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Partnerships with other state actors – national military, police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Include variety of political views and social groups</a:t>
            </a:r>
          </a:p>
        </p:txBody>
      </p:sp>
      <p:sp>
        <p:nvSpPr>
          <p:cNvPr id="2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pic>
        <p:nvPicPr>
          <p:cNvPr id="8" name="Picture 2" descr="F:\CPTM END\CPTM Slides Content\Afghan gov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1915" y="4038600"/>
            <a:ext cx="3198837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90600" y="1076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State - Host Government</a:t>
            </a:r>
          </a:p>
        </p:txBody>
      </p:sp>
    </p:spTree>
    <p:extLst>
      <p:ext uri="{BB962C8B-B14F-4D97-AF65-F5344CB8AC3E}">
        <p14:creationId xmlns:p14="http://schemas.microsoft.com/office/powerpoint/2010/main" val="300312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4400" y="1671935"/>
            <a:ext cx="7620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 community of citizens linked by common interests and activities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Political parties, national NGOs and other associations, communities or groups of </a:t>
            </a:r>
            <a:r>
              <a:rPr lang="en-US" sz="2400" dirty="0" smtClean="0">
                <a:latin typeface="Century Gothic"/>
                <a:cs typeface="Century Gothic"/>
              </a:rPr>
              <a:t>citizens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Include men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and </a:t>
            </a:r>
            <a:r>
              <a:rPr lang="en-US" sz="2400" dirty="0" smtClean="0">
                <a:latin typeface="Century Gothic" charset="0"/>
                <a:ea typeface="Century Gothic" charset="0"/>
                <a:cs typeface="Century Gothic" charset="0"/>
              </a:rPr>
              <a:t>women, marginal </a:t>
            </a:r>
            <a:r>
              <a:rPr lang="en-US" sz="2400" dirty="0">
                <a:latin typeface="Century Gothic" charset="0"/>
                <a:ea typeface="Century Gothic" charset="0"/>
                <a:cs typeface="Century Gothic" charset="0"/>
              </a:rPr>
              <a:t>and vulnerable people</a:t>
            </a:r>
          </a:p>
        </p:txBody>
      </p:sp>
      <p:sp>
        <p:nvSpPr>
          <p:cNvPr id="2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pic>
        <p:nvPicPr>
          <p:cNvPr id="14" name="Picture 2" descr="F:\CPTM END\CPTM Slides Content\civilaffairs_pan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914" y="4134149"/>
            <a:ext cx="4197631" cy="209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90600" y="1076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Non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-State 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- Civil Society</a:t>
            </a:r>
          </a:p>
        </p:txBody>
      </p:sp>
    </p:spTree>
    <p:extLst>
      <p:ext uri="{BB962C8B-B14F-4D97-AF65-F5344CB8AC3E}">
        <p14:creationId xmlns:p14="http://schemas.microsoft.com/office/powerpoint/2010/main" val="767852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4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UN Partners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10" name="Pictur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838200"/>
            <a:ext cx="73914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036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066800"/>
            <a:ext cx="81534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Why Important?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Knows host country and conflict situation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Relationships with national partners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Continuity for </a:t>
            </a:r>
            <a:r>
              <a:rPr lang="en-US" sz="2400" dirty="0" err="1">
                <a:latin typeface="Century Gothic"/>
                <a:cs typeface="Century Gothic"/>
              </a:rPr>
              <a:t>peacebuilding</a:t>
            </a:r>
            <a:r>
              <a:rPr lang="en-US" sz="2400" dirty="0">
                <a:latin typeface="Century Gothic"/>
                <a:cs typeface="Century Gothic"/>
              </a:rPr>
              <a:t> activities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Financial resources and expertise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125" y="4191000"/>
            <a:ext cx="2748197" cy="1828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1" r="6182"/>
          <a:stretch/>
        </p:blipFill>
        <p:spPr>
          <a:xfrm>
            <a:off x="1676400" y="4191000"/>
            <a:ext cx="274359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9815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Integrated Approach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4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24" name="Oval 23"/>
          <p:cNvSpPr/>
          <p:nvPr/>
        </p:nvSpPr>
        <p:spPr>
          <a:xfrm>
            <a:off x="2819400" y="3657600"/>
            <a:ext cx="2971800" cy="1905000"/>
          </a:xfrm>
          <a:prstGeom prst="ellipse">
            <a:avLst/>
          </a:prstGeom>
          <a:solidFill>
            <a:srgbClr val="DCE6F2"/>
          </a:solidFill>
          <a:ln w="19050" cmpd="sng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124200" y="2895600"/>
            <a:ext cx="2362200" cy="21336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962400" y="3962400"/>
            <a:ext cx="2362200" cy="21336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209800" y="3962400"/>
            <a:ext cx="2362200" cy="21336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Text Box 5"/>
          <p:cNvSpPr txBox="1"/>
          <p:nvPr/>
        </p:nvSpPr>
        <p:spPr>
          <a:xfrm>
            <a:off x="3505200" y="3048000"/>
            <a:ext cx="16002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Humanitarian</a:t>
            </a:r>
            <a:endParaRPr lang="en-US" sz="1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30" name="Text Box 6"/>
          <p:cNvSpPr txBox="1"/>
          <p:nvPr/>
        </p:nvSpPr>
        <p:spPr>
          <a:xfrm>
            <a:off x="4724400" y="4953000"/>
            <a:ext cx="15240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Development</a:t>
            </a:r>
            <a:endParaRPr lang="en-US" sz="1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33" name="Text Box 7"/>
          <p:cNvSpPr txBox="1"/>
          <p:nvPr/>
        </p:nvSpPr>
        <p:spPr>
          <a:xfrm>
            <a:off x="2362200" y="4953000"/>
            <a:ext cx="1752600" cy="5334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entury Gothic"/>
                <a:ea typeface="ＭＳ 明朝"/>
                <a:cs typeface="Times New Roman"/>
              </a:rPr>
              <a:t>Peace &amp; Security </a:t>
            </a:r>
            <a:endParaRPr lang="en-US" sz="1400" dirty="0">
              <a:effectLst/>
              <a:ea typeface="ＭＳ 明朝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ea typeface="ＭＳ 明朝"/>
              <a:cs typeface="Times New Roman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5775366" y="2215495"/>
            <a:ext cx="832104" cy="533400"/>
          </a:xfrm>
          <a:prstGeom prst="ellipse">
            <a:avLst/>
          </a:prstGeom>
          <a:solidFill>
            <a:srgbClr val="DCE6F2"/>
          </a:solidFill>
          <a:ln w="19050" cmpd="sng">
            <a:solidFill>
              <a:srgbClr val="00206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701642" y="232526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/>
                <a:cs typeface="Century Gothic"/>
              </a:rPr>
              <a:t>Scope of ISF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1905000" y="4953000"/>
            <a:ext cx="304800" cy="30480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6353299" y="5002006"/>
            <a:ext cx="304800" cy="30480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4343400" y="2438400"/>
            <a:ext cx="0" cy="457200"/>
          </a:xfrm>
          <a:prstGeom prst="straightConnector1">
            <a:avLst/>
          </a:prstGeom>
          <a:ln>
            <a:solidFill>
              <a:srgbClr val="00206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38600" y="2116216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UNCT</a:t>
            </a:r>
            <a:endParaRPr lang="en-US" sz="1400" b="1" dirty="0">
              <a:solidFill>
                <a:srgbClr val="0070C0"/>
              </a:solidFill>
              <a:latin typeface="Century Gothic"/>
              <a:cs typeface="Century Gothic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07470" y="52578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70C0"/>
                </a:solidFill>
                <a:latin typeface="Century Gothic"/>
                <a:cs typeface="Century Gothic"/>
              </a:rPr>
              <a:t>UNCT</a:t>
            </a:r>
            <a:endParaRPr lang="en-US" sz="1400" b="1" dirty="0">
              <a:solidFill>
                <a:srgbClr val="0070C0"/>
              </a:solidFill>
              <a:latin typeface="Century Gothic"/>
              <a:cs typeface="Century Gothic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06879" y="5215234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Century Gothic"/>
                <a:cs typeface="Century Gothic"/>
              </a:rPr>
              <a:t>UN PKO</a:t>
            </a:r>
            <a:endParaRPr lang="en-US" sz="1400" b="1" dirty="0">
              <a:solidFill>
                <a:srgbClr val="FF000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5. External Partners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671935"/>
            <a:ext cx="739140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International organizations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International Committee of the Red Cross (ICRC)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Individual Member States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Intergovernmental Organizations</a:t>
            </a:r>
          </a:p>
        </p:txBody>
      </p:sp>
      <p:pic>
        <p:nvPicPr>
          <p:cNvPr id="14" name="Picture 3" descr="F:\CPTM END\CPTM Slides Content\partners_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404812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83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71935"/>
            <a:ext cx="7391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Large </a:t>
            </a:r>
            <a:r>
              <a:rPr lang="en-US" sz="2400" dirty="0">
                <a:latin typeface="Century Gothic"/>
                <a:cs typeface="Century Gothic"/>
              </a:rPr>
              <a:t>number of external partners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Separate but overlapping mandates and expertise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Independent agendas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Different timelines and work methods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1076980"/>
            <a:ext cx="8153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Why is Coordination &amp; Cooperation </a:t>
            </a:r>
            <a:endParaRPr lang="en-US" sz="2800" spc="-5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>
              <a:spcAft>
                <a:spcPts val="1200"/>
              </a:spcAft>
            </a:pPr>
            <a:r>
              <a:rPr lang="en-US" sz="2800" spc="-50" dirty="0" smtClean="0">
                <a:solidFill>
                  <a:srgbClr val="8D9C36"/>
                </a:solidFill>
                <a:latin typeface="Century Gothic"/>
                <a:cs typeface="Century Gothic"/>
              </a:rPr>
              <a:t>Important</a:t>
            </a:r>
            <a:r>
              <a:rPr lang="en-US" sz="2800" spc="-50" dirty="0">
                <a:solidFill>
                  <a:srgbClr val="8D9C36"/>
                </a:solidFill>
                <a:latin typeface="Century Gothic"/>
                <a:cs typeface="Century Gothic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9512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71935"/>
            <a:ext cx="73914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Includes NGOs with an international presence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Can provide humanitarian assistance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51240" y="4572000"/>
            <a:ext cx="6841520" cy="1752600"/>
            <a:chOff x="985147" y="4572000"/>
            <a:chExt cx="6841520" cy="1752600"/>
          </a:xfrm>
        </p:grpSpPr>
        <p:pic>
          <p:nvPicPr>
            <p:cNvPr id="10" name="Picture 9" descr="F:\CPTM END\CPTM Slides Content\oxfam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5147" y="4572000"/>
              <a:ext cx="3476795" cy="1752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" descr="F:\CPTM END\CPTM Slides Content\save the children photo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24400" y="4572000"/>
              <a:ext cx="3102267" cy="1752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990600" y="1076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International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652163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71935"/>
            <a:ext cx="7391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Important humanitarian actor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Mandate: protect and assist victims of armed conflict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“International legal personality”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47836" y="4343400"/>
            <a:ext cx="6048328" cy="1899446"/>
            <a:chOff x="1828800" y="4343400"/>
            <a:chExt cx="6048328" cy="1899446"/>
          </a:xfrm>
        </p:grpSpPr>
        <p:pic>
          <p:nvPicPr>
            <p:cNvPr id="13" name="Picture 7" descr="F:\CPTM END\CPTM Slides Content\ICRC photo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4344077"/>
              <a:ext cx="2851006" cy="1898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F:\CPTM END\CPTM Slides Content\red cross et al flag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2768" y="4343400"/>
              <a:ext cx="2854360" cy="1899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990600" y="1076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International Committee of the Red Cross</a:t>
            </a:r>
          </a:p>
        </p:txBody>
      </p:sp>
    </p:spTree>
    <p:extLst>
      <p:ext uri="{BB962C8B-B14F-4D97-AF65-F5344CB8AC3E}">
        <p14:creationId xmlns:p14="http://schemas.microsoft.com/office/powerpoint/2010/main" val="2862001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533400" y="685800"/>
            <a:ext cx="80772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Peacekeeping personnel are expected to work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with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: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National partners – key stakeholders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Country Team (UNCT)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External partners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71935"/>
            <a:ext cx="7391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Diplomatic community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Bilateral donors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Contractors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Non-UN led military forces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1076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Individual Member States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  <p:pic>
        <p:nvPicPr>
          <p:cNvPr id="19" name="Picture 3" descr="F:\CPTM END\CPTM Slides Content\jic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034177"/>
            <a:ext cx="1149968" cy="1034970"/>
          </a:xfrm>
          <a:prstGeom prst="rect">
            <a:avLst/>
          </a:prstGeom>
          <a:noFill/>
          <a:ln>
            <a:solidFill>
              <a:schemeClr val="tx1">
                <a:alpha val="83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F:\CPTM END\CPTM Slides Content\USAI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738" y="4987811"/>
            <a:ext cx="1121062" cy="1121062"/>
          </a:xfrm>
          <a:prstGeom prst="rect">
            <a:avLst/>
          </a:prstGeom>
          <a:noFill/>
          <a:ln>
            <a:solidFill>
              <a:schemeClr val="tx1">
                <a:alpha val="83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F:\CPTM END\CPTM Slides Content\operation sangari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987811"/>
            <a:ext cx="1724650" cy="111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7" descr="F:\CPTM END\CPTM Slides Content\dfid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252" y="4544448"/>
            <a:ext cx="3070444" cy="1959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569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71935"/>
            <a:ext cx="7391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Regional and sub-regional organizations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Differing roles and relationships with the UN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Peace enforcement operations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1076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Intergovernmental Organizations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15</a:t>
            </a:r>
            <a:endParaRPr lang="en-US" sz="1400" dirty="0">
              <a:latin typeface="Century Gothic"/>
              <a:cs typeface="Century Gothic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42060" y="5029200"/>
            <a:ext cx="6659881" cy="1168718"/>
            <a:chOff x="960119" y="5079682"/>
            <a:chExt cx="6659881" cy="1168718"/>
          </a:xfrm>
        </p:grpSpPr>
        <p:pic>
          <p:nvPicPr>
            <p:cNvPr id="13" name="Picture 12" descr="F:\CPTM END\CPTM Slides Content\EU and AU flag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8681" y="5087112"/>
              <a:ext cx="2063520" cy="1161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F:\CPTM END\CPTM Slides Content\Soldiers-in-Central-Afric-014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519" y="5079682"/>
              <a:ext cx="1935481" cy="1161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 descr="F:\CPTM END\CPTM Slides Content\asean logo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3701" y="5088308"/>
              <a:ext cx="1152662" cy="1152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3" descr="F:\CPTM END\CPTM Slides Content\OSA_logo1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119" y="5087112"/>
              <a:ext cx="1163740" cy="11544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71001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4324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needs of a country after </a:t>
            </a:r>
            <a:r>
              <a:rPr lang="en-US" sz="2400" dirty="0" smtClean="0">
                <a:latin typeface="Century Gothic" panose="020B0502020202020204" pitchFamily="34" charset="0"/>
              </a:rPr>
              <a:t>conflict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 tasks carried out by the international community and the </a:t>
            </a:r>
            <a:r>
              <a:rPr lang="en-US" sz="2400" dirty="0" smtClean="0">
                <a:latin typeface="Century Gothic" panose="020B0502020202020204" pitchFamily="34" charset="0"/>
              </a:rPr>
              <a:t>mission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Identify tasks addressing critical, short term needs and long term </a:t>
            </a:r>
            <a:r>
              <a:rPr lang="en-US" sz="2400" dirty="0" smtClean="0">
                <a:latin typeface="Century Gothic" panose="020B0502020202020204" pitchFamily="34" charset="0"/>
              </a:rPr>
              <a:t>needs</a:t>
            </a:r>
            <a:endParaRPr lang="en-US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10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Group work: 5-7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3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1.8.3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40396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Partners Working Together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649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Mission partners – national, UN,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external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National partners are key partners –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impacted by and have an impact on achieving mandate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UNCT  is a valuable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resource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“Integrated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approach”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involves UN system working together to realize a common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strategic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vision </a:t>
            </a:r>
            <a:r>
              <a:rPr lang="mr-IN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cooperation increases and sustains impact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495300" y="685800"/>
            <a:ext cx="8153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types of mission partners and examples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why national partners are key partners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Explain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why the UNCT is important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Describe the UN’s “integrated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approach” and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benefit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Overview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1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Importance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of Mission Partners Working Together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Different Mission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Partners</a:t>
            </a:r>
          </a:p>
          <a:p>
            <a:pPr marL="457200" indent="-457200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National Partners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Partners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External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Partners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4324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Think about a </a:t>
            </a:r>
            <a:r>
              <a:rPr lang="en-US" sz="2400" dirty="0" smtClean="0">
                <a:latin typeface="Century Gothic" panose="020B0502020202020204" pitchFamily="34" charset="0"/>
              </a:rPr>
              <a:t>sport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 different players’ </a:t>
            </a:r>
            <a:r>
              <a:rPr lang="en-US" sz="2400" dirty="0" smtClean="0">
                <a:latin typeface="Century Gothic" panose="020B0502020202020204" pitchFamily="34" charset="0"/>
              </a:rPr>
              <a:t>contributions </a:t>
            </a:r>
            <a:r>
              <a:rPr lang="en-US" sz="2400" dirty="0">
                <a:latin typeface="Century Gothic" panose="020B0502020202020204" pitchFamily="34" charset="0"/>
              </a:rPr>
              <a:t>towards the “goal</a:t>
            </a:r>
            <a:r>
              <a:rPr lang="en-US" sz="2400" dirty="0" smtClean="0">
                <a:latin typeface="Century Gothic" panose="020B0502020202020204" pitchFamily="34" charset="0"/>
              </a:rPr>
              <a:t>”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Draw comparisons between the mission and different players in a host </a:t>
            </a:r>
            <a:r>
              <a:rPr lang="en-US" sz="2400" dirty="0" smtClean="0">
                <a:latin typeface="Century Gothic" panose="020B0502020202020204" pitchFamily="34" charset="0"/>
              </a:rPr>
              <a:t>country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r>
              <a:rPr lang="en-US" sz="2400" dirty="0">
                <a:latin typeface="Century Gothic" panose="020B0502020202020204" pitchFamily="34" charset="0"/>
              </a:rPr>
              <a:t>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1.8.1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2581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/>
                <a:cs typeface="Century Gothic"/>
              </a:rPr>
              <a:t>Football/Cricket </a:t>
            </a:r>
          </a:p>
        </p:txBody>
      </p:sp>
    </p:spTree>
    <p:extLst>
      <p:ext uri="{BB962C8B-B14F-4D97-AF65-F5344CB8AC3E}">
        <p14:creationId xmlns:p14="http://schemas.microsoft.com/office/powerpoint/2010/main" val="100625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1.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Importance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Mission Partners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Working Together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2667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EB4E3"/>
                </a:solidFill>
                <a:latin typeface="Century Gothic"/>
                <a:cs typeface="Century Gothic"/>
              </a:rPr>
              <a:t>INDICATIVE POST-CONFLICT TASKS</a:t>
            </a:r>
          </a:p>
          <a:p>
            <a:endParaRPr lang="en-US" sz="1600" dirty="0">
              <a:latin typeface="Century Gothic"/>
              <a:cs typeface="Century Gothic"/>
            </a:endParaRPr>
          </a:p>
          <a:p>
            <a:r>
              <a:rPr lang="en-US" sz="1600" dirty="0">
                <a:latin typeface="Century Gothic"/>
                <a:cs typeface="Century Gothic"/>
              </a:rPr>
              <a:t>Infrastructure</a:t>
            </a:r>
          </a:p>
          <a:p>
            <a:r>
              <a:rPr lang="en-US" sz="1600" dirty="0">
                <a:latin typeface="Century Gothic"/>
                <a:cs typeface="Century Gothic"/>
              </a:rPr>
              <a:t>Employment</a:t>
            </a:r>
          </a:p>
          <a:p>
            <a:r>
              <a:rPr lang="en-US" sz="1600" dirty="0">
                <a:latin typeface="Century Gothic"/>
                <a:cs typeface="Century Gothic"/>
              </a:rPr>
              <a:t>Economic governance</a:t>
            </a:r>
          </a:p>
          <a:p>
            <a:r>
              <a:rPr lang="en-US" sz="1600" dirty="0">
                <a:latin typeface="Century Gothic"/>
                <a:cs typeface="Century Gothic"/>
              </a:rPr>
              <a:t>Civil administration</a:t>
            </a:r>
          </a:p>
          <a:p>
            <a:r>
              <a:rPr lang="en-US" sz="1600" dirty="0">
                <a:latin typeface="Century Gothic"/>
                <a:cs typeface="Century Gothic"/>
              </a:rPr>
              <a:t>Elections</a:t>
            </a:r>
          </a:p>
          <a:p>
            <a:r>
              <a:rPr lang="en-US" sz="1600" dirty="0">
                <a:latin typeface="Century Gothic"/>
                <a:cs typeface="Century Gothic"/>
              </a:rPr>
              <a:t>Political process</a:t>
            </a:r>
          </a:p>
          <a:p>
            <a:r>
              <a:rPr lang="en-US" sz="1600" dirty="0">
                <a:latin typeface="Century Gothic"/>
                <a:cs typeface="Century Gothic"/>
              </a:rPr>
              <a:t>Security operations</a:t>
            </a:r>
          </a:p>
          <a:p>
            <a:r>
              <a:rPr lang="en-US" sz="1600" dirty="0">
                <a:latin typeface="Century Gothic"/>
                <a:cs typeface="Century Gothic"/>
              </a:rPr>
              <a:t>DDR</a:t>
            </a:r>
          </a:p>
          <a:p>
            <a:r>
              <a:rPr lang="en-US" sz="1600" dirty="0">
                <a:latin typeface="Century Gothic"/>
                <a:cs typeface="Century Gothic"/>
              </a:rPr>
              <a:t>Rule of law</a:t>
            </a:r>
          </a:p>
          <a:p>
            <a:r>
              <a:rPr lang="en-US" sz="1600" dirty="0">
                <a:latin typeface="Century Gothic"/>
                <a:cs typeface="Century Gothic"/>
              </a:rPr>
              <a:t>Human rights</a:t>
            </a:r>
          </a:p>
          <a:p>
            <a:r>
              <a:rPr lang="en-US" sz="1600" dirty="0">
                <a:latin typeface="Century Gothic"/>
                <a:cs typeface="Century Gothic"/>
              </a:rPr>
              <a:t>Capacity building</a:t>
            </a:r>
          </a:p>
          <a:p>
            <a:r>
              <a:rPr lang="en-US" sz="1600" dirty="0">
                <a:latin typeface="Century Gothic"/>
                <a:cs typeface="Century Gothic"/>
              </a:rPr>
              <a:t>Humanitarian assistance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0800" y="2057400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EB4E3"/>
                </a:solidFill>
                <a:latin typeface="Century Gothic"/>
                <a:cs typeface="Century Gothic"/>
              </a:rPr>
              <a:t>STABILIZATION</a:t>
            </a:r>
          </a:p>
          <a:p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95800" y="2057400"/>
            <a:ext cx="205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EB4E3"/>
                </a:solidFill>
                <a:latin typeface="Century Gothic"/>
                <a:cs typeface="Century Gothic"/>
              </a:rPr>
              <a:t>PEACE </a:t>
            </a:r>
          </a:p>
          <a:p>
            <a:r>
              <a:rPr lang="en-US" sz="1600" b="1" dirty="0">
                <a:solidFill>
                  <a:srgbClr val="8EB4E3"/>
                </a:solidFill>
                <a:latin typeface="Century Gothic"/>
                <a:cs typeface="Century Gothic"/>
              </a:rPr>
              <a:t>CONSOLIDATION</a:t>
            </a:r>
          </a:p>
          <a:p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29400" y="20574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EB4E3"/>
                </a:solidFill>
                <a:latin typeface="Century Gothic"/>
                <a:cs typeface="Century Gothic"/>
              </a:rPr>
              <a:t>LONG-TERM RECOVERY </a:t>
            </a:r>
          </a:p>
          <a:p>
            <a:r>
              <a:rPr lang="en-US" sz="1600" b="1" dirty="0">
                <a:solidFill>
                  <a:srgbClr val="8EB4E3"/>
                </a:solidFill>
                <a:latin typeface="Century Gothic"/>
                <a:cs typeface="Century Gothic"/>
              </a:rPr>
              <a:t>&amp; DEVELOPMENT</a:t>
            </a:r>
          </a:p>
          <a:p>
            <a:endParaRPr lang="en-US" sz="1600" dirty="0">
              <a:latin typeface="Century Gothic"/>
              <a:cs typeface="Century Gothic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2590800" y="2819400"/>
            <a:ext cx="6096000" cy="2895600"/>
          </a:xfrm>
          <a:prstGeom prst="homePlate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743200" y="3886200"/>
            <a:ext cx="2286000" cy="1371600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entury Gothic"/>
                <a:cs typeface="Century Gothic"/>
              </a:rPr>
              <a:t>UN Peacekeeping</a:t>
            </a:r>
          </a:p>
        </p:txBody>
      </p:sp>
      <p:sp>
        <p:nvSpPr>
          <p:cNvPr id="10" name="Pentagon 9"/>
          <p:cNvSpPr/>
          <p:nvPr/>
        </p:nvSpPr>
        <p:spPr>
          <a:xfrm>
            <a:off x="3962400" y="2819400"/>
            <a:ext cx="4724400" cy="609600"/>
          </a:xfrm>
          <a:prstGeom prst="homePlate">
            <a:avLst/>
          </a:prstGeom>
          <a:solidFill>
            <a:srgbClr val="DCE6F2"/>
          </a:solidFill>
          <a:ln>
            <a:solidFill>
              <a:srgbClr val="DCE6F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8975"/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World Bank/IMF</a:t>
            </a:r>
          </a:p>
        </p:txBody>
      </p:sp>
      <p:sp>
        <p:nvSpPr>
          <p:cNvPr id="17" name="Pentagon 16"/>
          <p:cNvSpPr/>
          <p:nvPr/>
        </p:nvSpPr>
        <p:spPr>
          <a:xfrm>
            <a:off x="2590800" y="5486400"/>
            <a:ext cx="5486400" cy="381000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  <a:latin typeface="Century Gothic"/>
                <a:cs typeface="Century Gothic"/>
              </a:rPr>
              <a:t>   ICRC/NGOs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76800" y="38494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UN Country Team, Donors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590800" y="2819400"/>
            <a:ext cx="0" cy="304800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572000" y="2819400"/>
            <a:ext cx="0" cy="304800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29400" y="2819400"/>
            <a:ext cx="0" cy="3048000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5400000">
            <a:off x="7473434" y="450163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Local Institutions</a:t>
            </a: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2. The Different Mission Partners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5800" y="870228"/>
            <a:ext cx="8153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National Partners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</a:t>
            </a:r>
            <a:r>
              <a:rPr lang="en-US" sz="2400" dirty="0">
                <a:latin typeface="Century Gothic"/>
                <a:cs typeface="Century Gothic"/>
              </a:rPr>
              <a:t>Partners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External </a:t>
            </a:r>
            <a:r>
              <a:rPr lang="en-US" sz="2400" dirty="0">
                <a:latin typeface="Century Gothic"/>
                <a:cs typeface="Century Gothic"/>
              </a:rPr>
              <a:t>Partners</a:t>
            </a:r>
          </a:p>
        </p:txBody>
      </p:sp>
      <p:pic>
        <p:nvPicPr>
          <p:cNvPr id="35" name="Picture 2" descr="F:\CPTM END\CPTM Slides Content\United Na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404812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3" descr="F:\CPTM END\CPTM Slides Content\partners_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386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F:\CPTM END\CPTM Slides Content\leader-m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87" y="4048125"/>
            <a:ext cx="1600027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88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387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Think about a country with a UN peacekeeping </a:t>
            </a:r>
            <a:r>
              <a:rPr lang="en-US" sz="2400" dirty="0" smtClean="0">
                <a:latin typeface="Century Gothic" panose="020B0502020202020204" pitchFamily="34" charset="0"/>
              </a:rPr>
              <a:t>mission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 examples of UN, national and external </a:t>
            </a:r>
            <a:r>
              <a:rPr lang="en-US" sz="2400" dirty="0" smtClean="0">
                <a:latin typeface="Century Gothic" panose="020B0502020202020204" pitchFamily="34" charset="0"/>
              </a:rPr>
              <a:t>partners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Time:</a:t>
            </a:r>
            <a:r>
              <a:rPr lang="en-US" sz="2400" dirty="0">
                <a:latin typeface="Century Gothic" panose="020B0502020202020204" pitchFamily="34" charset="0"/>
              </a:rPr>
              <a:t> 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1.8.2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24931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Mission Partners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9619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National Partners</a:t>
            </a:r>
          </a:p>
        </p:txBody>
      </p:sp>
      <p:pic>
        <p:nvPicPr>
          <p:cNvPr id="31" name="Picture 3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3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5800" y="870228"/>
            <a:ext cx="8153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State actors: host government, ministries, military, police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Non-state actors: civil society, non-governmental </a:t>
            </a:r>
            <a:r>
              <a:rPr lang="en-US" sz="2400" dirty="0" smtClean="0">
                <a:latin typeface="Century Gothic"/>
                <a:cs typeface="Century Gothic"/>
              </a:rPr>
              <a:t>organizations (NGOs), </a:t>
            </a:r>
            <a:r>
              <a:rPr lang="en-US" sz="2400" dirty="0">
                <a:latin typeface="Century Gothic"/>
                <a:cs typeface="Century Gothic"/>
              </a:rPr>
              <a:t>private sector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16" name="Picture 4" descr="F:\CPTM END\CPTM Slides Content\leader-m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87" y="4048125"/>
            <a:ext cx="1600027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6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4382</TotalTime>
  <Words>785</Words>
  <Application>Microsoft Office PowerPoint</Application>
  <PresentationFormat>On-screen Show (4:3)</PresentationFormat>
  <Paragraphs>199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160</cp:revision>
  <dcterms:created xsi:type="dcterms:W3CDTF">2015-12-09T18:20:24Z</dcterms:created>
  <dcterms:modified xsi:type="dcterms:W3CDTF">2017-05-08T16:42:51Z</dcterms:modified>
</cp:coreProperties>
</file>